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5"/>
  </p:notesMasterIdLst>
  <p:sldIdLst>
    <p:sldId id="258" r:id="rId4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BF5"/>
    <a:srgbClr val="005391"/>
    <a:srgbClr val="005298"/>
    <a:srgbClr val="011841"/>
    <a:srgbClr val="008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5"/>
    <p:restoredTop sz="94521"/>
  </p:normalViewPr>
  <p:slideViewPr>
    <p:cSldViewPr snapToGrid="0">
      <p:cViewPr varScale="1">
        <p:scale>
          <a:sx n="109" d="100"/>
          <a:sy n="109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1A22-0633-49C5-8FF8-87C3DF912B0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FFF6B-098A-4A0D-B0D8-2948A32F8A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829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6BB72-8610-3AF7-9433-E186555276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A2DF62-560D-46C5-0C2E-5C6DBCD448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58D49-B9C8-BDE5-2923-D4CE834BBF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DD9D74-E09C-8CC0-237A-DFC1F360A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DFFF6B-098A-4A0D-B0D8-2948A32F8A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205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789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96" userDrawn="1">
          <p15:clr>
            <a:srgbClr val="FBAE40"/>
          </p15:clr>
        </p15:guide>
        <p15:guide id="3" pos="6316" userDrawn="1">
          <p15:clr>
            <a:srgbClr val="FBAE40"/>
          </p15:clr>
        </p15:guide>
        <p15:guide id="4" orient="horz" pos="399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school&#10;&#10;Description automatically generated">
            <a:extLst>
              <a:ext uri="{FF2B5EF4-FFF2-40B4-BE49-F238E27FC236}">
                <a16:creationId xmlns:a16="http://schemas.microsoft.com/office/drawing/2014/main" id="{CF4AEF18-B8A0-90E6-B4F2-9FAE3E49608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56" y="1587"/>
            <a:ext cx="10682946" cy="75580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3447AD-8BD9-B062-8EFF-37C3C6D6F1A5}"/>
              </a:ext>
            </a:extLst>
          </p:cNvPr>
          <p:cNvSpPr txBox="1">
            <a:spLocks/>
          </p:cNvSpPr>
          <p:nvPr userDrawn="1"/>
        </p:nvSpPr>
        <p:spPr>
          <a:xfrm>
            <a:off x="648447" y="7069888"/>
            <a:ext cx="939491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spc="75" dirty="0">
                <a:solidFill>
                  <a:srgbClr val="011841"/>
                </a:solidFill>
                <a:effectLst/>
                <a:latin typeface="Gill Sans MT" panose="020B0502020104020203" pitchFamily="34" charset="77"/>
                <a:ea typeface="Gill Sans MT" panose="020B0502020104020203" pitchFamily="34" charset="77"/>
                <a:cs typeface="Arial" panose="020B0604020202020204" pitchFamily="34" charset="0"/>
              </a:rPr>
              <a:t>FOR ALLERGEN INFORMATION PLEASE SPEAK TO A MEMBER OF THE TEAM.</a:t>
            </a:r>
            <a:endParaRPr lang="en-GB" sz="1000" dirty="0">
              <a:solidFill>
                <a:srgbClr val="011841"/>
              </a:solidFill>
              <a:effectLst/>
              <a:latin typeface="Gill Sans MT" panose="020B0502020104020203" pitchFamily="34" charset="77"/>
              <a:ea typeface="Gill Sans MT" panose="020B0502020104020203" pitchFamily="34" charset="7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3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8C58E-08A7-3C9B-2D8F-CA0F500C7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14128A3-8230-4F36-3E98-1B8210C3A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2999" y="463946"/>
            <a:ext cx="47061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11841"/>
                </a:solidFill>
                <a:effectLst/>
                <a:latin typeface="Bebas Neue" panose="020B0606020202050201" pitchFamily="34" charset="77"/>
                <a:cs typeface="Congenial Black" panose="020F0502020204030204" pitchFamily="34" charset="0"/>
              </a:rPr>
              <a:t>This week's menu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7454AA-27F6-5EDC-2C70-4268408CF4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69705" y="725054"/>
            <a:ext cx="24017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spc="20" dirty="0">
                <a:solidFill>
                  <a:srgbClr val="011841"/>
                </a:solidFill>
                <a:latin typeface="Gill Sans MT" panose="020B0502020104020203" pitchFamily="34" charset="77"/>
                <a:ea typeface="Gill Sans MT" panose="020B0502020104020203" pitchFamily="34" charset="77"/>
                <a:cs typeface="Times New Roman" panose="02020603050405020304" pitchFamily="18" charset="0"/>
              </a:rPr>
              <a:t>W</a:t>
            </a:r>
            <a:r>
              <a:rPr lang="en-GB" sz="2400" spc="20" dirty="0">
                <a:solidFill>
                  <a:srgbClr val="011841"/>
                </a:solidFill>
                <a:latin typeface="Gill Sans MT" panose="020B0502020104020203" pitchFamily="34" charset="77"/>
                <a:ea typeface="Gill Sans MT" panose="020B0502020104020203" pitchFamily="34" charset="77"/>
                <a:cs typeface="Times New Roman" panose="02020603050405020304" pitchFamily="18" charset="0"/>
              </a:rPr>
              <a:t>eek Three   </a:t>
            </a:r>
            <a:endParaRPr lang="en-GB" sz="2400" spc="20" dirty="0">
              <a:solidFill>
                <a:srgbClr val="011841"/>
              </a:solidFill>
              <a:effectLst/>
              <a:latin typeface="Gill Sans MT" panose="020B0502020104020203" pitchFamily="34" charset="77"/>
              <a:ea typeface="Gill Sans MT" panose="020B0502020104020203" pitchFamily="34" charset="77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F896930-3C84-7E7E-1CA7-938AD2A5B2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457776"/>
              </p:ext>
            </p:extLst>
          </p:nvPr>
        </p:nvGraphicFramePr>
        <p:xfrm>
          <a:off x="0" y="1073985"/>
          <a:ext cx="10705172" cy="5648287"/>
        </p:xfrm>
        <a:graphic>
          <a:graphicData uri="http://schemas.openxmlformats.org/drawingml/2006/table">
            <a:tbl>
              <a:tblPr firstRow="1" firstCol="1" bandRow="1"/>
              <a:tblGrid>
                <a:gridCol w="1669865">
                  <a:extLst>
                    <a:ext uri="{9D8B030D-6E8A-4147-A177-3AD203B41FA5}">
                      <a16:colId xmlns:a16="http://schemas.microsoft.com/office/drawing/2014/main" val="3061856200"/>
                    </a:ext>
                  </a:extLst>
                </a:gridCol>
                <a:gridCol w="1669865">
                  <a:extLst>
                    <a:ext uri="{9D8B030D-6E8A-4147-A177-3AD203B41FA5}">
                      <a16:colId xmlns:a16="http://schemas.microsoft.com/office/drawing/2014/main" val="3792408492"/>
                    </a:ext>
                  </a:extLst>
                </a:gridCol>
                <a:gridCol w="1501013">
                  <a:extLst>
                    <a:ext uri="{9D8B030D-6E8A-4147-A177-3AD203B41FA5}">
                      <a16:colId xmlns:a16="http://schemas.microsoft.com/office/drawing/2014/main" val="1539597547"/>
                    </a:ext>
                  </a:extLst>
                </a:gridCol>
                <a:gridCol w="2079958">
                  <a:extLst>
                    <a:ext uri="{9D8B030D-6E8A-4147-A177-3AD203B41FA5}">
                      <a16:colId xmlns:a16="http://schemas.microsoft.com/office/drawing/2014/main" val="202141877"/>
                    </a:ext>
                  </a:extLst>
                </a:gridCol>
                <a:gridCol w="1985406">
                  <a:extLst>
                    <a:ext uri="{9D8B030D-6E8A-4147-A177-3AD203B41FA5}">
                      <a16:colId xmlns:a16="http://schemas.microsoft.com/office/drawing/2014/main" val="108589427"/>
                    </a:ext>
                  </a:extLst>
                </a:gridCol>
                <a:gridCol w="1799065">
                  <a:extLst>
                    <a:ext uri="{9D8B030D-6E8A-4147-A177-3AD203B41FA5}">
                      <a16:colId xmlns:a16="http://schemas.microsoft.com/office/drawing/2014/main" val="1614306501"/>
                    </a:ext>
                  </a:extLst>
                </a:gridCol>
              </a:tblGrid>
              <a:tr h="4886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Week 3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GB" sz="18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561746"/>
                  </a:ext>
                </a:extLst>
              </a:tr>
              <a:tr h="7172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Soup station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Pea and mint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Tuscan chickpea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Cauliflower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Carrot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Broccoli and stilton soup with freshly baked bread </a:t>
                      </a:r>
                      <a:b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uLnTx/>
                          <a:uFillTx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</a:br>
                      <a:endParaRPr lang="en-US" sz="1100" b="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5774175"/>
                  </a:ext>
                </a:extLst>
              </a:tr>
              <a:tr h="10817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Main meal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sng" dirty="0">
                          <a:solidFill>
                            <a:schemeClr val="accent6"/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Meat free Monday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Neapolitan pizza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Tomato, mozzarella and fresh basil leaves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Chicken curry  sweet potato, coconut and ginger sauce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Sausage plait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Pork sausage meat, breadcrumbs, sage and parsley in a crisp pastry 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Beef bolognaise 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Homemade tomato sauce with fresh herbs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Breaded cod finger or Salmon fishcake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Oven baked chips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18672904"/>
                  </a:ext>
                </a:extLst>
              </a:tr>
              <a:tr h="10026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vegetarian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Vegetable curry  cauliflower, chickpea and spinach sauce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Vegetarian plait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Lentils, herbs, breadcrumbs and cheese in a crisp pastry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Vegetarian bolognaise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Carrot, thyme, lentils and tomatoes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Halloumi fries and egg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02937036"/>
                  </a:ext>
                </a:extLst>
              </a:tr>
              <a:tr h="7508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Vegetable sides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Potato wedges, corn on the cob and coleslaw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Basmati rice, peas, sweetcorn and butternut squash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Sweet potatoes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carrot and swede mash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Cauliflower, broccoli and wholewheat pasta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US" sz="1100" spc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Baked beans and peas</a:t>
                      </a: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48743522"/>
                  </a:ext>
                </a:extLst>
              </a:tr>
              <a:tr h="6467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salad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spc="75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Salmon, tuna and prawn salad</a:t>
                      </a:r>
                      <a:endParaRPr lang="en-GB" sz="1100" spc="75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Greek salad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Waldorf salad</a:t>
                      </a:r>
                      <a:endParaRPr lang="en-GB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Tomato, </a:t>
                      </a:r>
                      <a:r>
                        <a:rPr lang="en-US" sz="1100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mozzerella</a:t>
                      </a: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 and basil</a:t>
                      </a:r>
                      <a:endParaRPr lang="en-GB" sz="110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Mixed leaf salad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6593607"/>
                  </a:ext>
                </a:extLst>
              </a:tr>
              <a:tr h="913911">
                <a:tc>
                  <a:txBody>
                    <a:bodyPr/>
                    <a:lstStyle/>
                    <a:p>
                      <a:pPr marL="0" marR="0" lvl="0" indent="0" algn="ctr" defTabSz="182870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spc="200" baseline="0" dirty="0">
                          <a:solidFill>
                            <a:srgbClr val="F7FAF6"/>
                          </a:solidFill>
                          <a:effectLst/>
                          <a:latin typeface="Bebas Neue" panose="020B0606020202050201" pitchFamily="34" charset="77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dessert</a:t>
                      </a:r>
                      <a:endParaRPr lang="en-GB" sz="1200" spc="200" baseline="0" dirty="0">
                        <a:solidFill>
                          <a:srgbClr val="F7FAF6"/>
                        </a:solidFill>
                        <a:effectLst/>
                        <a:latin typeface="Bebas Neue" panose="020B0606020202050201" pitchFamily="34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3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Melon, grape and pineapple pots with cream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Stuffed apples with dates and honey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Sweet potato chocolate brownie or fresh fruit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Mixed berry muffin or fresh fruit</a:t>
                      </a: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ADLaM Display" panose="02010000000000000000" pitchFamily="2" charset="0"/>
                          <a:ea typeface="ADLaM Display" panose="02010000000000000000" pitchFamily="2" charset="0"/>
                          <a:cs typeface="ADLaM Display" panose="02010000000000000000" pitchFamily="2" charset="0"/>
                        </a:rPr>
                        <a:t>Greek yoghurt, granola and berries or fresh fruit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endParaRPr lang="en-GB" sz="1100" spc="0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ADLaM Display" panose="02010000000000000000" pitchFamily="2" charset="0"/>
                        <a:ea typeface="ADLaM Display" panose="02010000000000000000" pitchFamily="2" charset="0"/>
                        <a:cs typeface="ADLaM Display" panose="02010000000000000000" pitchFamily="2" charset="0"/>
                      </a:endParaRPr>
                    </a:p>
                  </a:txBody>
                  <a:tcPr marL="71755" marR="71755" marT="71755" marB="71755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776987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CDA72A13-236B-18C3-3C1B-884DCD9299A2}"/>
              </a:ext>
            </a:extLst>
          </p:cNvPr>
          <p:cNvSpPr txBox="1"/>
          <p:nvPr/>
        </p:nvSpPr>
        <p:spPr>
          <a:xfrm>
            <a:off x="2824806" y="7267287"/>
            <a:ext cx="62074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highlight>
                  <a:srgbClr val="FFFF00"/>
                </a:highlight>
              </a:rPr>
              <a:t>Vegetarian, vegan, dairy free and gluten free alternatives available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2777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t Margarets - Menu Template Weekly Print Landscape" id="{5EA7C741-9C4A-4140-A479-E0C176F591D9}" vid="{CA7199C4-BDED-AA47-8341-28D802848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9A456067C92499F20A922ED4C6A94" ma:contentTypeVersion="18" ma:contentTypeDescription="Create a new document." ma:contentTypeScope="" ma:versionID="a280a95774645c8264e8218d00f80651">
  <xsd:schema xmlns:xsd="http://www.w3.org/2001/XMLSchema" xmlns:xs="http://www.w3.org/2001/XMLSchema" xmlns:p="http://schemas.microsoft.com/office/2006/metadata/properties" xmlns:ns2="ead5e53c-f7a7-44c5-8d82-5db37c357164" xmlns:ns3="43c731af-c8c4-4bde-b8a0-824352cc08fd" targetNamespace="http://schemas.microsoft.com/office/2006/metadata/properties" ma:root="true" ma:fieldsID="9313e88548a4dc4df71f4e3a143da5b4" ns2:_="" ns3:_="">
    <xsd:import namespace="ead5e53c-f7a7-44c5-8d82-5db37c357164"/>
    <xsd:import namespace="43c731af-c8c4-4bde-b8a0-824352cc08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5e53c-f7a7-44c5-8d82-5db37c3571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3c80a97b-d478-4187-8e34-e668098b76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c731af-c8c4-4bde-b8a0-824352cc08f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ae49d45-1525-46c3-b70f-392e93f0513a}" ma:internalName="TaxCatchAll" ma:showField="CatchAllData" ma:web="43c731af-c8c4-4bde-b8a0-824352cc08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9C1803-E448-4331-85BD-2ECCF4C8B0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F73FC6-763B-4439-9B80-78DF751032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d5e53c-f7a7-44c5-8d82-5db37c357164"/>
    <ds:schemaRef ds:uri="43c731af-c8c4-4bde-b8a0-824352cc08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 Margarets - Menu Template Weekly Print Landscape</Template>
  <TotalTime>1</TotalTime>
  <Words>252</Words>
  <Application>Microsoft Macintosh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ADLaM Display</vt:lpstr>
      <vt:lpstr>Aptos</vt:lpstr>
      <vt:lpstr>Arial</vt:lpstr>
      <vt:lpstr>Bebas Neue</vt:lpstr>
      <vt:lpstr>Gill Sans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 Margarets Prep</dc:creator>
  <cp:lastModifiedBy>Ali Wood</cp:lastModifiedBy>
  <cp:revision>90</cp:revision>
  <cp:lastPrinted>2025-07-02T08:34:19Z</cp:lastPrinted>
  <dcterms:created xsi:type="dcterms:W3CDTF">2025-03-14T11:37:17Z</dcterms:created>
  <dcterms:modified xsi:type="dcterms:W3CDTF">2025-11-26T15:01:43Z</dcterms:modified>
</cp:coreProperties>
</file>