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5"/>
  </p:notesMasterIdLst>
  <p:sldIdLst>
    <p:sldId id="259" r:id="rId4"/>
  </p:sldIdLst>
  <p:sldSz cx="10691813" cy="7559675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BF5"/>
    <a:srgbClr val="005391"/>
    <a:srgbClr val="005298"/>
    <a:srgbClr val="011841"/>
    <a:srgbClr val="008B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5"/>
    <p:restoredTop sz="94521"/>
  </p:normalViewPr>
  <p:slideViewPr>
    <p:cSldViewPr snapToGrid="0">
      <p:cViewPr varScale="1">
        <p:scale>
          <a:sx n="109" d="100"/>
          <a:sy n="109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21A22-0633-49C5-8FF8-87C3DF912B0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FFF6B-098A-4A0D-B0D8-2948A32F8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829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547A3-600A-1410-0CDA-55DF41950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95303A-3D5D-9B9D-9DFC-C66A63364D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8EEABE-AA9C-85DF-F5D5-D94832EB14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C89CD-F84A-1D03-69A7-F53717FEDA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FFF6B-098A-4A0D-B0D8-2948A32F8A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209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0789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6" userDrawn="1">
          <p15:clr>
            <a:srgbClr val="FBAE40"/>
          </p15:clr>
        </p15:guide>
        <p15:guide id="3" pos="6316" userDrawn="1">
          <p15:clr>
            <a:srgbClr val="FBAE40"/>
          </p15:clr>
        </p15:guide>
        <p15:guide id="4" orient="horz" pos="399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school&#10;&#10;Description automatically generated">
            <a:extLst>
              <a:ext uri="{FF2B5EF4-FFF2-40B4-BE49-F238E27FC236}">
                <a16:creationId xmlns:a16="http://schemas.microsoft.com/office/drawing/2014/main" id="{CF4AEF18-B8A0-90E6-B4F2-9FAE3E49608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56" y="1587"/>
            <a:ext cx="10682946" cy="755808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3447AD-8BD9-B062-8EFF-37C3C6D6F1A5}"/>
              </a:ext>
            </a:extLst>
          </p:cNvPr>
          <p:cNvSpPr txBox="1">
            <a:spLocks/>
          </p:cNvSpPr>
          <p:nvPr userDrawn="1"/>
        </p:nvSpPr>
        <p:spPr>
          <a:xfrm>
            <a:off x="648447" y="7069888"/>
            <a:ext cx="939491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spc="75" dirty="0">
                <a:solidFill>
                  <a:srgbClr val="011841"/>
                </a:solidFill>
                <a:effectLst/>
                <a:latin typeface="Gill Sans MT" panose="020B0502020104020203" pitchFamily="34" charset="77"/>
                <a:ea typeface="Gill Sans MT" panose="020B0502020104020203" pitchFamily="34" charset="77"/>
                <a:cs typeface="Arial" panose="020B0604020202020204" pitchFamily="34" charset="0"/>
              </a:rPr>
              <a:t>FOR ALLERGEN INFORMATION PLEASE SPEAK TO A MEMBER OF THE TEAM.</a:t>
            </a:r>
            <a:endParaRPr lang="en-GB" sz="1000" dirty="0">
              <a:solidFill>
                <a:srgbClr val="011841"/>
              </a:solidFill>
              <a:effectLst/>
              <a:latin typeface="Gill Sans MT" panose="020B0502020104020203" pitchFamily="34" charset="77"/>
              <a:ea typeface="Gill Sans MT" panose="020B0502020104020203" pitchFamily="34" charset="7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31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93D2F-9F20-66EB-93A4-7699A4782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87B54C-69BE-099F-64FE-5DB3BDAEC48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2999" y="463946"/>
            <a:ext cx="47061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11841"/>
                </a:solidFill>
                <a:effectLst/>
                <a:latin typeface="Bebas Neue" panose="020B0606020202050201" pitchFamily="34" charset="77"/>
                <a:cs typeface="Congenial Black" panose="020F0502020204030204" pitchFamily="34" charset="0"/>
              </a:rPr>
              <a:t>This week's menu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FB1819-391F-EFCE-7334-98F8D42D10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69705" y="725054"/>
            <a:ext cx="24017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spc="20" dirty="0">
                <a:solidFill>
                  <a:srgbClr val="011841"/>
                </a:solidFill>
                <a:latin typeface="Gill Sans MT" panose="020B0502020104020203" pitchFamily="34" charset="77"/>
                <a:ea typeface="Gill Sans MT" panose="020B0502020104020203" pitchFamily="34" charset="77"/>
                <a:cs typeface="Times New Roman" panose="02020603050405020304" pitchFamily="18" charset="0"/>
              </a:rPr>
              <a:t>W</a:t>
            </a:r>
            <a:r>
              <a:rPr lang="en-GB" sz="2400" spc="20" dirty="0">
                <a:solidFill>
                  <a:srgbClr val="011841"/>
                </a:solidFill>
                <a:latin typeface="Gill Sans MT" panose="020B0502020104020203" pitchFamily="34" charset="77"/>
                <a:ea typeface="Gill Sans MT" panose="020B0502020104020203" pitchFamily="34" charset="77"/>
                <a:cs typeface="Times New Roman" panose="02020603050405020304" pitchFamily="18" charset="0"/>
              </a:rPr>
              <a:t>eek Four   </a:t>
            </a:r>
            <a:endParaRPr lang="en-GB" sz="2400" spc="20" dirty="0">
              <a:solidFill>
                <a:srgbClr val="011841"/>
              </a:solidFill>
              <a:effectLst/>
              <a:latin typeface="Gill Sans MT" panose="020B0502020104020203" pitchFamily="34" charset="77"/>
              <a:ea typeface="Gill Sans MT" panose="020B0502020104020203" pitchFamily="34" charset="77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154A894-EF3E-C938-89A9-26CFDEA05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777552"/>
              </p:ext>
            </p:extLst>
          </p:nvPr>
        </p:nvGraphicFramePr>
        <p:xfrm>
          <a:off x="-154982" y="1094014"/>
          <a:ext cx="10717078" cy="6544043"/>
        </p:xfrm>
        <a:graphic>
          <a:graphicData uri="http://schemas.openxmlformats.org/drawingml/2006/table">
            <a:tbl>
              <a:tblPr firstRow="1" firstCol="1" bandRow="1"/>
              <a:tblGrid>
                <a:gridCol w="1679381">
                  <a:extLst>
                    <a:ext uri="{9D8B030D-6E8A-4147-A177-3AD203B41FA5}">
                      <a16:colId xmlns:a16="http://schemas.microsoft.com/office/drawing/2014/main" val="3061856200"/>
                    </a:ext>
                  </a:extLst>
                </a:gridCol>
                <a:gridCol w="1399206">
                  <a:extLst>
                    <a:ext uri="{9D8B030D-6E8A-4147-A177-3AD203B41FA5}">
                      <a16:colId xmlns:a16="http://schemas.microsoft.com/office/drawing/2014/main" val="3792408492"/>
                    </a:ext>
                  </a:extLst>
                </a:gridCol>
                <a:gridCol w="1837316">
                  <a:extLst>
                    <a:ext uri="{9D8B030D-6E8A-4147-A177-3AD203B41FA5}">
                      <a16:colId xmlns:a16="http://schemas.microsoft.com/office/drawing/2014/main" val="1539597547"/>
                    </a:ext>
                  </a:extLst>
                </a:gridCol>
                <a:gridCol w="1801621">
                  <a:extLst>
                    <a:ext uri="{9D8B030D-6E8A-4147-A177-3AD203B41FA5}">
                      <a16:colId xmlns:a16="http://schemas.microsoft.com/office/drawing/2014/main" val="202141877"/>
                    </a:ext>
                  </a:extLst>
                </a:gridCol>
                <a:gridCol w="2076389">
                  <a:extLst>
                    <a:ext uri="{9D8B030D-6E8A-4147-A177-3AD203B41FA5}">
                      <a16:colId xmlns:a16="http://schemas.microsoft.com/office/drawing/2014/main" val="108589427"/>
                    </a:ext>
                  </a:extLst>
                </a:gridCol>
                <a:gridCol w="1923165">
                  <a:extLst>
                    <a:ext uri="{9D8B030D-6E8A-4147-A177-3AD203B41FA5}">
                      <a16:colId xmlns:a16="http://schemas.microsoft.com/office/drawing/2014/main" val="1614306501"/>
                    </a:ext>
                  </a:extLst>
                </a:gridCol>
              </a:tblGrid>
              <a:tr h="4070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GB" sz="18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GB" sz="18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GB" sz="18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GB" sz="18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GB" sz="18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561746"/>
                  </a:ext>
                </a:extLst>
              </a:tr>
              <a:tr h="9368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Soup station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Vegetable and lentil soup with freshly baked bread </a:t>
                      </a:r>
                      <a:b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</a:br>
                      <a:endParaRPr lang="en-US" sz="1100" b="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Butternut squash soup with freshly baked bread </a:t>
                      </a:r>
                      <a:b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</a:br>
                      <a:endParaRPr lang="en-US" sz="1100" b="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Carrot and tomato soup with freshly baked bread </a:t>
                      </a:r>
                      <a:b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</a:br>
                      <a:endParaRPr lang="en-US" sz="1100" b="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Leek and potato soup with freshly baked bread </a:t>
                      </a:r>
                      <a:b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</a:br>
                      <a:endParaRPr lang="en-US" sz="1100" b="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Parsnip soup with freshly baked bread </a:t>
                      </a:r>
                      <a:b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</a:br>
                      <a:endParaRPr lang="en-US" sz="1100" b="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74175"/>
                  </a:ext>
                </a:extLst>
              </a:tr>
              <a:tr h="10666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Main meal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sng" dirty="0">
                          <a:solidFill>
                            <a:schemeClr val="accent6"/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Meat free Monday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Homemade tomato, spinach and red pepper sauce with spaghetti and parmesan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Smoked Bacon and  mature cheddar cheese turnover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Homemade tomato and lentil sauce </a:t>
                      </a:r>
                      <a:endParaRPr lang="en-GB" sz="110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Roast chicken and Yorkshire pudding with gravy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Chilli con carne and rice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Guacamole, soured cream, nachos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Battered cod fillet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 oven baked chips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8672904"/>
                  </a:ext>
                </a:extLst>
              </a:tr>
              <a:tr h="13290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vegetarian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Mature cheddar cheese and red onion turnover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Homemade tomato and lentil sauce</a:t>
                      </a:r>
                      <a:endParaRPr lang="en-GB" sz="110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Meat free sausage  and Yorkshire pudding </a:t>
                      </a:r>
                      <a:r>
                        <a:rPr lang="en-US" sz="1100" spc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with gravy</a:t>
                      </a:r>
                      <a:endParaRPr lang="en-GB" sz="110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Vegetarian three bean </a:t>
                      </a:r>
                      <a:r>
                        <a:rPr lang="en-US" sz="1100" b="0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chilli</a:t>
                      </a:r>
                      <a:endParaRPr lang="en-US" sz="11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Guacamole, soured cream, nachos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Sweet potato falafel in a tortilla wrap with homemade hummus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2937036"/>
                  </a:ext>
                </a:extLst>
              </a:tr>
              <a:tr h="5854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Vegetable sides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Broccoli and butternut squash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Roasted Parsnips, carrots and potatoes</a:t>
                      </a:r>
                      <a:endParaRPr lang="en-GB" sz="110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Mashed potato, leeks and fine green beans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Corn on the cob and cauliflower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 Baked beans and peas</a:t>
                      </a:r>
                      <a:endParaRPr lang="en-GB" sz="110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48743522"/>
                  </a:ext>
                </a:extLst>
              </a:tr>
              <a:tr h="885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salad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75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Potato</a:t>
                      </a:r>
                      <a:r>
                        <a:rPr lang="en-US" sz="1100" spc="75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, chive and mint salad</a:t>
                      </a:r>
                      <a:endParaRPr lang="en-GB" sz="1100" spc="75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spc="75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Watermelon, spinach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 and feta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Avocado, </a:t>
                      </a:r>
                      <a:r>
                        <a:rPr lang="en-US" sz="110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salmon and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 </a:t>
                      </a: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prawns</a:t>
                      </a:r>
                      <a:endParaRPr lang="en-GB" sz="11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Homemade hummus, crudities and toasted pitta</a:t>
                      </a:r>
                      <a:endParaRPr lang="en-GB" sz="11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Rocket and radish salad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6593607"/>
                  </a:ext>
                </a:extLst>
              </a:tr>
              <a:tr h="947485">
                <a:tc>
                  <a:txBody>
                    <a:bodyPr/>
                    <a:lstStyle/>
                    <a:p>
                      <a:pPr marL="0" marR="0" lvl="0" indent="0" algn="ctr" defTabSz="1828709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dessert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Melon, grape and pineapple pots with cream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Cherry and oat cookie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Or fresh fruit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 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Pineapple and coconut sponge or fresh fruit</a:t>
                      </a:r>
                      <a:endParaRPr lang="en-GB" sz="11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Rice pudding with berry coulis or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 fresh fruit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Greek yoghurt, granola and berries or fresh fruit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GB" sz="110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77698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66A490E-3324-8E6C-1FD8-144916F6BCF9}"/>
              </a:ext>
            </a:extLst>
          </p:cNvPr>
          <p:cNvSpPr txBox="1"/>
          <p:nvPr/>
        </p:nvSpPr>
        <p:spPr>
          <a:xfrm>
            <a:off x="2824806" y="7267288"/>
            <a:ext cx="48466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ighlight>
                  <a:srgbClr val="FFFF00"/>
                </a:highlight>
              </a:rPr>
              <a:t>Vegetarian, vegan, dairy free and gluten free alternatives available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922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t Margarets - Menu Template Weekly Print Landscape" id="{5EA7C741-9C4A-4140-A479-E0C176F591D9}" vid="{CA7199C4-BDED-AA47-8341-28D8028486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9A456067C92499F20A922ED4C6A94" ma:contentTypeVersion="18" ma:contentTypeDescription="Create a new document." ma:contentTypeScope="" ma:versionID="a280a95774645c8264e8218d00f80651">
  <xsd:schema xmlns:xsd="http://www.w3.org/2001/XMLSchema" xmlns:xs="http://www.w3.org/2001/XMLSchema" xmlns:p="http://schemas.microsoft.com/office/2006/metadata/properties" xmlns:ns2="ead5e53c-f7a7-44c5-8d82-5db37c357164" xmlns:ns3="43c731af-c8c4-4bde-b8a0-824352cc08fd" targetNamespace="http://schemas.microsoft.com/office/2006/metadata/properties" ma:root="true" ma:fieldsID="9313e88548a4dc4df71f4e3a143da5b4" ns2:_="" ns3:_="">
    <xsd:import namespace="ead5e53c-f7a7-44c5-8d82-5db37c357164"/>
    <xsd:import namespace="43c731af-c8c4-4bde-b8a0-824352cc08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5e53c-f7a7-44c5-8d82-5db37c3571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c80a97b-d478-4187-8e34-e668098b76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c731af-c8c4-4bde-b8a0-824352cc08fd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cae49d45-1525-46c3-b70f-392e93f0513a}" ma:internalName="TaxCatchAll" ma:showField="CatchAllData" ma:web="43c731af-c8c4-4bde-b8a0-824352cc08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9C1803-E448-4331-85BD-2ECCF4C8B0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F73FC6-763B-4439-9B80-78DF751032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d5e53c-f7a7-44c5-8d82-5db37c357164"/>
    <ds:schemaRef ds:uri="43c731af-c8c4-4bde-b8a0-824352cc08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 Margarets - Menu Template Weekly Print Landscape</Template>
  <TotalTime>0</TotalTime>
  <Words>267</Words>
  <Application>Microsoft Macintosh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ADLaM Display</vt:lpstr>
      <vt:lpstr>Aptos</vt:lpstr>
      <vt:lpstr>Arial</vt:lpstr>
      <vt:lpstr>Bebas Neue</vt:lpstr>
      <vt:lpstr>Gill Sans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 Margarets Prep</dc:creator>
  <cp:lastModifiedBy>Ali Wood</cp:lastModifiedBy>
  <cp:revision>90</cp:revision>
  <cp:lastPrinted>2025-07-02T08:34:19Z</cp:lastPrinted>
  <dcterms:created xsi:type="dcterms:W3CDTF">2025-03-14T11:37:17Z</dcterms:created>
  <dcterms:modified xsi:type="dcterms:W3CDTF">2025-11-26T15:02:22Z</dcterms:modified>
</cp:coreProperties>
</file>